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301" r:id="rId3"/>
    <p:sldId id="257" r:id="rId4"/>
    <p:sldId id="258" r:id="rId5"/>
    <p:sldId id="259" r:id="rId6"/>
    <p:sldId id="260" r:id="rId7"/>
    <p:sldId id="261" r:id="rId8"/>
    <p:sldId id="294" r:id="rId9"/>
    <p:sldId id="262" r:id="rId10"/>
    <p:sldId id="263" r:id="rId11"/>
    <p:sldId id="264" r:id="rId12"/>
    <p:sldId id="295" r:id="rId13"/>
    <p:sldId id="266" r:id="rId14"/>
    <p:sldId id="267" r:id="rId15"/>
    <p:sldId id="268" r:id="rId16"/>
    <p:sldId id="269" r:id="rId17"/>
    <p:sldId id="270" r:id="rId18"/>
    <p:sldId id="271" r:id="rId19"/>
    <p:sldId id="296" r:id="rId20"/>
    <p:sldId id="273" r:id="rId21"/>
    <p:sldId id="274" r:id="rId22"/>
    <p:sldId id="275" r:id="rId23"/>
    <p:sldId id="297" r:id="rId24"/>
    <p:sldId id="276" r:id="rId25"/>
    <p:sldId id="277" r:id="rId26"/>
    <p:sldId id="278" r:id="rId27"/>
    <p:sldId id="279" r:id="rId28"/>
    <p:sldId id="298" r:id="rId29"/>
    <p:sldId id="280" r:id="rId30"/>
    <p:sldId id="281" r:id="rId31"/>
    <p:sldId id="283" r:id="rId32"/>
    <p:sldId id="288" r:id="rId33"/>
    <p:sldId id="299" r:id="rId34"/>
    <p:sldId id="289" r:id="rId35"/>
    <p:sldId id="290" r:id="rId36"/>
    <p:sldId id="291" r:id="rId37"/>
    <p:sldId id="292" r:id="rId38"/>
    <p:sldId id="300" r:id="rId39"/>
    <p:sldId id="293" r:id="rId4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76622" autoAdjust="0"/>
  </p:normalViewPr>
  <p:slideViewPr>
    <p:cSldViewPr>
      <p:cViewPr varScale="1">
        <p:scale>
          <a:sx n="69" d="100"/>
          <a:sy n="69" d="100"/>
        </p:scale>
        <p:origin x="1224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47F6F-C960-4F38-A4A2-ACCFC86DECD0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8126F-0FD3-47C8-A268-70CF4036E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9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200" b="1" dirty="0" smtClean="0"/>
              <a:t>Geometry 6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14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𝑖𝑛𝑐h𝑒𝑠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96 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𝑚𝑖𝑙𝑒𝑠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𝑖𝑛𝑐h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24 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𝑚𝑖𝑙𝑒𝑠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(4 𝑖𝑛𝑐ℎ𝑒𝑠)/(96 𝑚𝑖𝑙𝑒𝑠)=(1 𝑖𝑛𝑐ℎ)/(24 𝑚𝑖𝑙𝑒𝑠)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54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024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3ADAE-23F9-4E04-AB17-68DF4F5D208F}" type="slidenum">
              <a:rPr lang="en-US"/>
              <a:pPr/>
              <a:t>13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the overhead ready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429807-6BD4-42AC-8D62-ECD3DA836617}" type="slidenum">
              <a:rPr lang="en-US"/>
              <a:pPr/>
              <a:t>14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Draw polygon on projector.  Have student measure angles on the projector and the screen.  Have another student measure the sides on the projector and on the screen.</a:t>
            </a:r>
          </a:p>
          <a:p>
            <a:pPr lvl="1"/>
            <a:r>
              <a:rPr lang="en-US"/>
              <a:t>Check to see if corresponding angles are congruent.</a:t>
            </a:r>
          </a:p>
          <a:p>
            <a:pPr lvl="1"/>
            <a:r>
              <a:rPr lang="en-US"/>
              <a:t>Check to see if corresponding sides are proportional.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5B2993-7686-4B1E-B647-07D9767414B0}" type="slidenum">
              <a:rPr lang="en-US"/>
              <a:pPr/>
              <a:t>15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Scale factor:</a:t>
                </a:r>
                <a:r>
                  <a:rPr lang="en-US" b="0" baseline="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endParaRPr lang="en-US" b="0" dirty="0" smtClean="0"/>
              </a:p>
              <a:p>
                <a:r>
                  <a:rPr lang="en-US" b="0" dirty="0" smtClean="0"/>
                  <a:t>x: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b="0" dirty="0" smtClean="0"/>
                  <a:t> </a:t>
                </a:r>
                <a:r>
                  <a:rPr lang="en-US" b="0" dirty="0" smtClean="0">
                    <a:sym typeface="Wingdings" pitchFamily="2" charset="2"/>
                  </a:rPr>
                  <a:t> x = 8</a:t>
                </a:r>
                <a:endParaRPr lang="en-US" b="0" dirty="0"/>
              </a:p>
            </p:txBody>
          </p:sp>
        </mc:Choice>
        <mc:Fallback xmlns="">
          <p:sp>
            <p:nvSpPr>
              <p:cNvPr id="26627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dirty="0" smtClean="0"/>
                  <a:t>Scale factor:</a:t>
                </a:r>
                <a:r>
                  <a:rPr lang="en-US" b="0" baseline="0" dirty="0" smtClean="0"/>
                  <a:t> </a:t>
                </a:r>
                <a:r>
                  <a:rPr lang="en-US" b="0" i="0" smtClean="0">
                    <a:latin typeface="Cambria Math"/>
                  </a:rPr>
                  <a:t>6/12=1/2</a:t>
                </a:r>
                <a:endParaRPr lang="en-US" b="0" dirty="0" smtClean="0"/>
              </a:p>
              <a:p>
                <a:endParaRPr lang="en-US" b="0" dirty="0" smtClean="0"/>
              </a:p>
              <a:p>
                <a:r>
                  <a:rPr lang="en-US" b="0" dirty="0" smtClean="0"/>
                  <a:t>x: </a:t>
                </a:r>
                <a:r>
                  <a:rPr lang="en-US" b="0" i="0" smtClean="0">
                    <a:latin typeface="Cambria Math"/>
                  </a:rPr>
                  <a:t>1/2=4/𝑥</a:t>
                </a:r>
                <a:r>
                  <a:rPr lang="en-US" b="0" dirty="0" smtClean="0"/>
                  <a:t> </a:t>
                </a:r>
                <a:r>
                  <a:rPr lang="en-US" b="0" dirty="0" smtClean="0">
                    <a:sym typeface="Wingdings" pitchFamily="2" charset="2"/>
                  </a:rPr>
                  <a:t> x = 8</a:t>
                </a:r>
                <a:endParaRPr lang="en-US" b="0" dirty="0"/>
              </a:p>
            </p:txBody>
          </p:sp>
        </mc:Fallback>
      </mc:AlternateContent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68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Scale factor: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x: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36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12</m:t>
                    </m:r>
                  </m:oMath>
                </a14:m>
                <a:endParaRPr lang="en-US" b="0" dirty="0" smtClean="0">
                  <a:sym typeface="Wingdings" pitchFamily="2" charset="2"/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Perimeter: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9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15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18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69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𝑃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3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𝑃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138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P = 46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Scale factor: </a:t>
                </a:r>
                <a:r>
                  <a:rPr lang="en-US" b="0" i="0" smtClean="0">
                    <a:latin typeface="Cambria Math"/>
                  </a:rPr>
                  <a:t>15/10=3/2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x: </a:t>
                </a:r>
                <a:r>
                  <a:rPr lang="en-US" b="0" i="0" smtClean="0">
                    <a:latin typeface="Cambria Math"/>
                  </a:rPr>
                  <a:t>3/2=18/𝑥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:r>
                  <a:rPr lang="en-US" b="0" i="0" smtClean="0">
                    <a:latin typeface="Cambria Math"/>
                    <a:sym typeface="Wingdings" pitchFamily="2" charset="2"/>
                  </a:rPr>
                  <a:t>3𝑥=36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:r>
                  <a:rPr lang="en-US" b="0" i="0" smtClean="0">
                    <a:latin typeface="Cambria Math"/>
                    <a:sym typeface="Wingdings" pitchFamily="2" charset="2"/>
                  </a:rPr>
                  <a:t>𝑥=12</a:t>
                </a:r>
                <a:endParaRPr lang="en-US" b="0" dirty="0" smtClean="0">
                  <a:sym typeface="Wingdings" pitchFamily="2" charset="2"/>
                </a:endParaRPr>
              </a:p>
              <a:p>
                <a:endParaRPr lang="en-US" dirty="0" smtClean="0"/>
              </a:p>
              <a:p>
                <a:r>
                  <a:rPr lang="en-US" dirty="0" smtClean="0"/>
                  <a:t>Perimeter: </a:t>
                </a:r>
                <a:r>
                  <a:rPr lang="en-US" b="0" i="0" smtClean="0">
                    <a:latin typeface="Cambria Math"/>
                  </a:rPr>
                  <a:t>3/2=(15+9+12+15+18)/𝑃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:r>
                  <a:rPr lang="en-US" b="0" i="0" smtClean="0">
                    <a:latin typeface="Cambria Math"/>
                    <a:sym typeface="Wingdings" pitchFamily="2" charset="2"/>
                  </a:rPr>
                  <a:t>3/2=69/𝑃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</a:t>
                </a:r>
                <a:r>
                  <a:rPr lang="en-US" b="0" i="0" smtClean="0">
                    <a:latin typeface="Cambria Math"/>
                    <a:sym typeface="Wingdings" pitchFamily="2" charset="2"/>
                  </a:rPr>
                  <a:t>3𝑃=138</a:t>
                </a:r>
                <a:r>
                  <a:rPr lang="en-US" dirty="0" smtClean="0"/>
                  <a:t> </a:t>
                </a:r>
                <a:r>
                  <a:rPr lang="en-US" dirty="0" smtClean="0">
                    <a:sym typeface="Wingdings" pitchFamily="2" charset="2"/>
                  </a:rPr>
                  <a:t> P = 46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1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𝐾𝑀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40⋅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smtClean="0">
                          <a:latin typeface="Cambria Math"/>
                        </a:rPr>
                        <m:t>=48⋅35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40⋅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smtClean="0">
                          <a:latin typeface="Cambria Math"/>
                        </a:rPr>
                        <m:t>=1680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smtClean="0">
                          <a:latin typeface="Cambria Math"/>
                        </a:rPr>
                        <m:t>=42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48/40=𝐾𝑀/35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40⋅𝐾𝑀=48⋅35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40⋅𝐾𝑀=1680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𝐾𝑀=42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647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2723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34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24/3=8/1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591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FGH ~ </a:t>
            </a:r>
            <a:r>
              <a:rPr lang="el-GR" dirty="0" smtClean="0">
                <a:latin typeface="+mn-lt"/>
                <a:cs typeface="Calibri"/>
              </a:rPr>
              <a:t>Δ</a:t>
            </a:r>
            <a:r>
              <a:rPr lang="en-US" dirty="0" smtClean="0">
                <a:latin typeface="+mn-lt"/>
                <a:cs typeface="Calibri"/>
              </a:rPr>
              <a:t>QRS</a:t>
            </a:r>
            <a:r>
              <a:rPr lang="en-US" baseline="0" dirty="0" smtClean="0">
                <a:latin typeface="+mn-lt"/>
                <a:cs typeface="Calibri"/>
              </a:rPr>
              <a:t> by AA Similarity</a:t>
            </a:r>
          </a:p>
          <a:p>
            <a:endParaRPr lang="en-US" baseline="0" dirty="0" smtClean="0">
              <a:latin typeface="+mn-lt"/>
              <a:cs typeface="Calibri"/>
            </a:endParaRPr>
          </a:p>
          <a:p>
            <a:r>
              <a:rPr lang="en-US" baseline="0" dirty="0" err="1" smtClean="0">
                <a:latin typeface="+mn-lt"/>
                <a:cs typeface="Calibri"/>
                <a:sym typeface="Symbol"/>
              </a:rPr>
              <a:t>mCDF</a:t>
            </a:r>
            <a:r>
              <a:rPr lang="en-US" baseline="0" dirty="0" smtClean="0">
                <a:latin typeface="+mn-lt"/>
                <a:cs typeface="Calibri"/>
                <a:sym typeface="Symbol"/>
              </a:rPr>
              <a:t> = 58 by Triangle Sum Theorem</a:t>
            </a:r>
          </a:p>
          <a:p>
            <a:r>
              <a:rPr lang="el-GR" dirty="0" smtClean="0">
                <a:latin typeface="+mn-lt"/>
                <a:cs typeface="Calibri"/>
              </a:rPr>
              <a:t>Δ</a:t>
            </a:r>
            <a:r>
              <a:rPr lang="en-US" dirty="0" smtClean="0">
                <a:latin typeface="+mn-lt"/>
                <a:cs typeface="Calibri"/>
              </a:rPr>
              <a:t>CDF ~ </a:t>
            </a:r>
            <a:r>
              <a:rPr lang="el-GR" dirty="0" smtClean="0">
                <a:latin typeface="+mn-lt"/>
                <a:cs typeface="Calibri"/>
              </a:rPr>
              <a:t>Δ</a:t>
            </a:r>
            <a:r>
              <a:rPr lang="en-US" dirty="0" smtClean="0">
                <a:latin typeface="+mn-lt"/>
                <a:cs typeface="Calibri"/>
              </a:rPr>
              <a:t>DEF by AA Similarity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98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Tree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Shadow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Stick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Shadow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Tree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Height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Stick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Height</m:t>
                          </m:r>
                        </m:den>
                      </m:f>
                    </m:oMath>
                  </m:oMathPara>
                </a14:m>
                <a:endParaRPr lang="en-US" sz="12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=50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1200" b="0" i="0" smtClean="0">
                    <a:latin typeface="Cambria Math"/>
                  </a:rPr>
                  <a:t>"Tree Shadow" </a:t>
                </a:r>
                <a:r>
                  <a:rPr lang="en-US" sz="1200" b="0" i="0" smtClean="0">
                    <a:latin typeface="Cambria Math"/>
                  </a:rPr>
                  <a:t>/"</a:t>
                </a:r>
                <a:r>
                  <a:rPr lang="en-US" sz="1200" b="0" i="0" smtClean="0">
                    <a:latin typeface="Cambria Math"/>
                  </a:rPr>
                  <a:t>Stick Shadow" ="Tree Height" /"Stick Height" </a:t>
                </a:r>
                <a:endParaRPr lang="en-US" sz="1200" b="0" i="1" dirty="0" smtClean="0">
                  <a:latin typeface="Cambria Math"/>
                </a:endParaRPr>
              </a:p>
              <a:p>
                <a:r>
                  <a:rPr lang="en-US" b="0" i="0" smtClean="0">
                    <a:latin typeface="Cambria Math"/>
                  </a:rPr>
                  <a:t>150/3=𝑥/1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𝑥=50 𝑚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03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1300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SSS Similarity - That’s what happens when you enlarge a drawing.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650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Calibri"/>
                    <a:cs typeface="Calibri"/>
                  </a:rPr>
                  <a:t>Δ</a:t>
                </a:r>
                <a:r>
                  <a:rPr lang="en-US" baseline="0" dirty="0" smtClean="0">
                    <a:latin typeface="Calibri"/>
                    <a:cs typeface="Calibri"/>
                  </a:rPr>
                  <a:t>LMN 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RST: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20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24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24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30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26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33</m:t>
                        </m:r>
                      </m:den>
                    </m:f>
                  </m:oMath>
                </a14:m>
                <a:r>
                  <a:rPr lang="en-US" dirty="0" smtClean="0"/>
                  <a:t> This is not true.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LMN 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XYZ: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20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30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24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36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26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39</m:t>
                        </m:r>
                      </m:den>
                    </m:f>
                  </m:oMath>
                </a14:m>
                <a:r>
                  <a:rPr lang="en-US" dirty="0" smtClean="0"/>
                  <a:t> This is true.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LMN ~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YZX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XYZ 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RST: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30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24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36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30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  <a:cs typeface="Calibri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39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  <a:cs typeface="Calibri"/>
                          </a:rPr>
                          <m:t>33</m:t>
                        </m:r>
                      </m:den>
                    </m:f>
                  </m:oMath>
                </a14:m>
                <a:r>
                  <a:rPr lang="en-US" dirty="0" smtClean="0"/>
                  <a:t> This is not true.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baseline="0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baseline="0" smtClean="0">
                              <a:latin typeface="Cambria Math"/>
                            </a:rPr>
                            <m:t>24</m:t>
                          </m:r>
                        </m:den>
                      </m:f>
                      <m:r>
                        <a:rPr lang="en-US" b="0" i="1" baseline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baseline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b="0" i="1" baseline="0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b="0" i="1" baseline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baseline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baseline="0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b="0" i="1" baseline="0" smtClean="0">
                              <a:latin typeface="Cambria Math"/>
                            </a:rPr>
                            <m:t>33</m:t>
                          </m:r>
                        </m:den>
                      </m:f>
                    </m:oMath>
                  </m:oMathPara>
                </a14:m>
                <a:endParaRPr lang="en-US" b="0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</a:rPr>
                          <m:t>30</m:t>
                        </m:r>
                      </m:den>
                    </m:f>
                  </m:oMath>
                </a14:m>
                <a:r>
                  <a:rPr lang="en-US" baseline="0" dirty="0" smtClean="0"/>
                  <a:t> </a:t>
                </a:r>
                <a:r>
                  <a:rPr lang="en-US" baseline="0" dirty="0" smtClean="0">
                    <a:sym typeface="Wingdings" pitchFamily="2" charset="2"/>
                  </a:rPr>
                  <a:t> 24x = 360  x = 15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</a:rPr>
                          <m:t>24</m:t>
                        </m:r>
                      </m:den>
                    </m:f>
                    <m:r>
                      <a:rPr lang="en-US" b="0" i="1" baseline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/>
                          </a:rPr>
                          <m:t>𝑦</m:t>
                        </m:r>
                      </m:num>
                      <m:den>
                        <m:r>
                          <a:rPr lang="en-US" b="0" i="1" baseline="0" smtClean="0">
                            <a:latin typeface="Cambria Math"/>
                          </a:rPr>
                          <m:t>33</m:t>
                        </m:r>
                      </m:den>
                    </m:f>
                  </m:oMath>
                </a14:m>
                <a:r>
                  <a:rPr lang="en-US" baseline="0" dirty="0" smtClean="0"/>
                  <a:t> </a:t>
                </a:r>
                <a:r>
                  <a:rPr lang="en-US" baseline="0" dirty="0" smtClean="0">
                    <a:sym typeface="Wingdings" pitchFamily="2" charset="2"/>
                  </a:rPr>
                  <a:t> 24y = 396  x = 16.5</a:t>
                </a: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Calibri"/>
                    <a:cs typeface="Calibri"/>
                  </a:rPr>
                  <a:t>Δ</a:t>
                </a:r>
                <a:r>
                  <a:rPr lang="en-US" baseline="0" dirty="0" smtClean="0">
                    <a:latin typeface="Calibri"/>
                    <a:cs typeface="Calibri"/>
                  </a:rPr>
                  <a:t>LMN 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RST: 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20/24=24/30=26/33</a:t>
                </a:r>
                <a:r>
                  <a:rPr lang="en-US" dirty="0" smtClean="0"/>
                  <a:t> This is not true.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LMN 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XYZ: 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20/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30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=24/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36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=26/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39</a:t>
                </a:r>
                <a:r>
                  <a:rPr lang="en-US" dirty="0" smtClean="0"/>
                  <a:t> This is </a:t>
                </a:r>
                <a:r>
                  <a:rPr lang="en-US" dirty="0" smtClean="0"/>
                  <a:t>true.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LMN ~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YZX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 smtClean="0"/>
                  <a:t>Try</a:t>
                </a:r>
                <a:r>
                  <a:rPr lang="en-US" baseline="0" dirty="0" smtClean="0"/>
                  <a:t>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XYZ </a:t>
                </a:r>
                <a:r>
                  <a:rPr lang="en-US" baseline="0" dirty="0" smtClean="0">
                    <a:latin typeface="+mn-lt"/>
                    <a:cs typeface="Calibri"/>
                  </a:rPr>
                  <a:t>and </a:t>
                </a:r>
                <a:r>
                  <a:rPr lang="el-GR" baseline="0" dirty="0" smtClean="0">
                    <a:latin typeface="+mn-lt"/>
                    <a:cs typeface="Calibri"/>
                  </a:rPr>
                  <a:t>Δ</a:t>
                </a:r>
                <a:r>
                  <a:rPr lang="en-US" baseline="0" dirty="0" smtClean="0">
                    <a:latin typeface="+mn-lt"/>
                    <a:cs typeface="Calibri"/>
                  </a:rPr>
                  <a:t>RST: 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30/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24=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36/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30=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39/</a:t>
                </a:r>
                <a:r>
                  <a:rPr lang="en-US" b="0" i="0" baseline="0" smtClean="0">
                    <a:latin typeface="Cambria Math"/>
                    <a:cs typeface="Calibri"/>
                  </a:rPr>
                  <a:t>33</a:t>
                </a:r>
                <a:r>
                  <a:rPr lang="en-US" dirty="0" smtClean="0"/>
                  <a:t> This is not true</a:t>
                </a:r>
                <a:r>
                  <a:rPr lang="en-US" dirty="0" smtClean="0"/>
                  <a:t>.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baseline="0" smtClean="0">
                    <a:latin typeface="Cambria Math"/>
                  </a:rPr>
                  <a:t>12/24=𝑥/30=𝑦/33</a:t>
                </a:r>
                <a:endParaRPr lang="en-US" b="0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baseline="0" smtClean="0">
                    <a:latin typeface="Cambria Math"/>
                  </a:rPr>
                  <a:t>12/24=𝑥/30</a:t>
                </a:r>
                <a:r>
                  <a:rPr lang="en-US" baseline="0" dirty="0" smtClean="0"/>
                  <a:t> </a:t>
                </a:r>
                <a:r>
                  <a:rPr lang="en-US" baseline="0" dirty="0" smtClean="0">
                    <a:sym typeface="Wingdings" pitchFamily="2" charset="2"/>
                  </a:rPr>
                  <a:t> 24x = 360  x = 15</a:t>
                </a:r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b="0" i="0" baseline="0" smtClean="0">
                    <a:latin typeface="Cambria Math"/>
                  </a:rPr>
                  <a:t>12/24=𝑦/33</a:t>
                </a:r>
                <a:r>
                  <a:rPr lang="en-US" baseline="0" dirty="0" smtClean="0"/>
                  <a:t> </a:t>
                </a:r>
                <a:r>
                  <a:rPr lang="en-US" baseline="0" dirty="0" smtClean="0">
                    <a:sym typeface="Wingdings" pitchFamily="2" charset="2"/>
                  </a:rPr>
                  <a:t> 24y = 396  x = 16.5</a:t>
                </a:r>
                <a:endParaRPr lang="en-US" baseline="0" dirty="0" smtClean="0"/>
              </a:p>
              <a:p>
                <a:pPr marL="0" marR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714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964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267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41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3173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74693-6E70-4FDA-A98A-68543D5B2C5B}" type="slidenum">
              <a:rPr lang="en-US"/>
              <a:pPr/>
              <a:t>30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/>
              <a:t>ANS:  </a:t>
            </a:r>
            <a:r>
              <a:rPr lang="en-US" dirty="0" smtClean="0"/>
              <a:t>TR </a:t>
            </a:r>
            <a:r>
              <a:rPr lang="en-US" dirty="0"/>
              <a:t>= 10 – 2 = 8, </a:t>
            </a:r>
            <a:r>
              <a:rPr lang="en-US" dirty="0" smtClean="0"/>
              <a:t>US </a:t>
            </a:r>
            <a:r>
              <a:rPr lang="en-US" dirty="0"/>
              <a:t>= 12 – 6 = 6</a:t>
            </a:r>
          </a:p>
          <a:p>
            <a:pPr lvl="3"/>
            <a:r>
              <a:rPr lang="en-US" dirty="0" smtClean="0"/>
              <a:t>TR/QT </a:t>
            </a:r>
            <a:r>
              <a:rPr lang="en-US" dirty="0"/>
              <a:t>= </a:t>
            </a:r>
            <a:r>
              <a:rPr lang="en-US" dirty="0" smtClean="0"/>
              <a:t>RU/US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8/2 = 6/6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4 = 1  False, not parallel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1x + 3x + 5x = 180</a:t>
            </a:r>
          </a:p>
          <a:p>
            <a:r>
              <a:rPr lang="en-US" dirty="0" smtClean="0"/>
              <a:t>9x = 180</a:t>
            </a:r>
          </a:p>
          <a:p>
            <a:r>
              <a:rPr lang="en-US" dirty="0" smtClean="0"/>
              <a:t>x = 20</a:t>
            </a:r>
          </a:p>
          <a:p>
            <a:r>
              <a:rPr lang="en-US" dirty="0" smtClean="0"/>
              <a:t>Angles</a:t>
            </a:r>
            <a:r>
              <a:rPr lang="en-US" baseline="0" dirty="0" smtClean="0"/>
              <a:t> are 20, 60, 100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9226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94E44B-FE8F-4181-AD11-B5E5B46E57ED}" type="slidenum">
              <a:rPr lang="en-US"/>
              <a:pPr/>
              <a:t>31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89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𝑇𝑈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340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320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320</m:t>
                      </m:r>
                      <m:r>
                        <a:rPr lang="en-US" b="0" i="1" smtClean="0">
                          <a:latin typeface="Cambria Math"/>
                        </a:rPr>
                        <m:t>𝑇𝑈</m:t>
                      </m:r>
                      <m:r>
                        <a:rPr lang="en-US" b="0" i="1" smtClean="0">
                          <a:latin typeface="Cambria Math"/>
                        </a:rPr>
                        <m:t>=54400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𝑇𝑈</m:t>
                      </m:r>
                      <m:r>
                        <a:rPr lang="en-US" b="0" i="1" smtClean="0">
                          <a:latin typeface="Cambria Math"/>
                        </a:rPr>
                        <m:t>=170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𝑇𝑉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𝑇𝑈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𝑈𝑉</m:t>
                      </m:r>
                      <m:r>
                        <a:rPr lang="en-US" b="0" i="1" smtClean="0">
                          <a:latin typeface="Cambria Math"/>
                        </a:rPr>
                        <m:t>=170+340=510 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891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𝑇𝑈/340=160/320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320𝑇𝑈=54400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𝑇𝑈=170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𝑇𝑉=𝑇𝑈+𝑈𝑉=170+340=510 𝑚</a:t>
                </a:r>
                <a:endParaRPr lang="en-US" dirty="0"/>
              </a:p>
            </p:txBody>
          </p:sp>
        </mc:Fallback>
      </mc:AlternateContent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52F840-2CE1-432E-BC75-A317792D51F5}" type="slidenum">
              <a:rPr lang="en-US"/>
              <a:pPr/>
              <a:t>32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10 / x = 12 / (18 – x) </a:t>
            </a:r>
            <a:r>
              <a:rPr lang="en-US">
                <a:sym typeface="Wingdings" pitchFamily="2" charset="2"/>
              </a:rPr>
              <a:t> 10 (18 – x) = 12x  180 – 10x = 12x  180 = 22x  x = 180/22 = 8.18</a:t>
            </a: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899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0587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3413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(x, y) </a:t>
            </a:r>
            <a:r>
              <a:rPr lang="en-US" dirty="0" smtClean="0">
                <a:sym typeface="Wingdings" pitchFamily="2" charset="2"/>
              </a:rPr>
              <a:t> (4x, 4y)</a:t>
            </a:r>
          </a:p>
          <a:p>
            <a:r>
              <a:rPr lang="en-US" dirty="0" smtClean="0">
                <a:sym typeface="Wingdings" pitchFamily="2" charset="2"/>
              </a:rPr>
              <a:t>L(-8,</a:t>
            </a:r>
            <a:r>
              <a:rPr lang="en-US" baseline="0" dirty="0" smtClean="0">
                <a:sym typeface="Wingdings" pitchFamily="2" charset="2"/>
              </a:rPr>
              <a:t> -4), M(-4, 0), N(0, -4)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30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(x, y) </a:t>
            </a:r>
            <a:r>
              <a:rPr lang="en-US" dirty="0" smtClean="0">
                <a:sym typeface="Wingdings" pitchFamily="2" charset="2"/>
              </a:rPr>
              <a:t> (</a:t>
            </a:r>
            <a:r>
              <a:rPr lang="en-US" dirty="0" err="1" smtClean="0">
                <a:sym typeface="Wingdings" pitchFamily="2" charset="2"/>
              </a:rPr>
              <a:t>kx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ky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If x and y are 0, then </a:t>
            </a:r>
            <a:r>
              <a:rPr lang="en-US" dirty="0" err="1" smtClean="0">
                <a:sym typeface="Wingdings" pitchFamily="2" charset="2"/>
              </a:rPr>
              <a:t>kx</a:t>
            </a:r>
            <a:r>
              <a:rPr lang="en-US" dirty="0" smtClean="0">
                <a:sym typeface="Wingdings" pitchFamily="2" charset="2"/>
              </a:rPr>
              <a:t> and </a:t>
            </a:r>
            <a:r>
              <a:rPr lang="en-US" dirty="0" err="1" smtClean="0">
                <a:sym typeface="Wingdings" pitchFamily="2" charset="2"/>
              </a:rPr>
              <a:t>ky</a:t>
            </a:r>
            <a:r>
              <a:rPr lang="en-US" baseline="0" dirty="0" smtClean="0">
                <a:sym typeface="Wingdings" pitchFamily="2" charset="2"/>
              </a:rPr>
              <a:t> are 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34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82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2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16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16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(𝑥−2)/𝑥=3/8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8(𝑥−2)=3𝑥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8𝑥−16=3𝑥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5𝑥=16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𝑥=16/5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4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18⋅54</m:t>
                          </m:r>
                        </m:e>
                      </m:rad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972</m:t>
                          </m:r>
                        </m:e>
                      </m:rad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=31.18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𝑥=√(18⋅54)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𝑥=√972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𝑥=31.18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73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86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𝑀𝑁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𝑅𝑆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𝑁𝑃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𝑆𝑇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=4⋅10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8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𝐷𝐸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𝐵𝐸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𝐴𝐶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18+6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12⋅24=18⋅</m:t>
                      </m:r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288=18⋅</m:t>
                      </m:r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16=</m:t>
                      </m:r>
                      <m:r>
                        <a:rPr lang="en-US" b="0" i="1" smtClean="0">
                          <a:latin typeface="Cambria Math"/>
                        </a:rPr>
                        <m:t>𝐴𝐶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𝑀𝑁</a:t>
                </a:r>
                <a:r>
                  <a:rPr lang="en-US" b="0" i="0" smtClean="0">
                    <a:latin typeface="Cambria Math"/>
                  </a:rPr>
                  <a:t>/</a:t>
                </a:r>
                <a:r>
                  <a:rPr lang="en-US" b="0" i="0" smtClean="0">
                    <a:latin typeface="Cambria Math"/>
                  </a:rPr>
                  <a:t>𝑅𝑆=𝑁𝑃/𝑆𝑇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8/10=4/𝑥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8𝑥=4⋅10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8𝑥=40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𝑥=5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𝐷𝐸</a:t>
                </a:r>
                <a:r>
                  <a:rPr lang="en-US" b="0" i="0" smtClean="0">
                    <a:latin typeface="Cambria Math"/>
                  </a:rPr>
                  <a:t>/</a:t>
                </a:r>
                <a:r>
                  <a:rPr lang="en-US" b="0" i="0" smtClean="0">
                    <a:latin typeface="Cambria Math"/>
                  </a:rPr>
                  <a:t>𝐴𝐶=𝐵𝐸/𝐵𝐶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12/𝐴𝐶=18/(18+6)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12⋅24=18⋅𝐴𝐶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288=18⋅𝐴𝐶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16=𝐴𝐶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126F-0FD3-47C8-A268-70CF4036EE7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1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6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1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6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083221"/>
            <a:ext cx="4041775" cy="295632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4" y="4805959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3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8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6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98ADF2B-DCAC-4836-BC25-43BE4895568B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4" y="4805959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9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564FCC-0A89-4410-99E6-79F4581695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2%20Answers.ppt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2%20Quiz.pptx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3%20Answers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3%20Quiz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4%20Answers.ppt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4%20Quiz.ppt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5%20Answers.ppt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5%20Quiz.pptx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6%20Answers.ppt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6%20Quiz.ppt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7%20Answers.pptx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7%20Quiz.ppt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Answers/Chapter%206/Geometry%206.1%20Answers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omework%20Quizzes/Chapter%206/Geometry%206.1%20Quiz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Geometry</a:t>
            </a:r>
          </a:p>
          <a:p>
            <a:r>
              <a:rPr lang="en-US" dirty="0" smtClean="0"/>
              <a:t>Chapter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5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𝑀𝑁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𝑅𝑆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𝑁𝑃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𝑆𝑇</m:t>
                        </m:r>
                      </m:den>
                    </m:f>
                  </m:oMath>
                </a14:m>
                <a:r>
                  <a:rPr lang="en-US" dirty="0" smtClean="0"/>
                  <a:t>. Find x.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𝐷𝐸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𝐴𝐶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𝐵𝐸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𝐵𝐶</m:t>
                        </m:r>
                      </m:den>
                    </m:f>
                  </m:oMath>
                </a14:m>
                <a:r>
                  <a:rPr lang="en-US" dirty="0" smtClean="0"/>
                  <a:t>, find AC.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6.2 Use Proportions to Solve Geometry Problems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600200"/>
            <a:ext cx="4953000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971800"/>
            <a:ext cx="4343400" cy="1806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64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68960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Two cities are 96 miles from each other.  The cities are 4 inches apart on a map. Find the scale of the map.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367 #2-18 even, 22-28 even, 38, </a:t>
            </a:r>
            <a:r>
              <a:rPr lang="en-US" i="1" dirty="0" smtClean="0"/>
              <a:t>39 = 15</a:t>
            </a:r>
          </a:p>
          <a:p>
            <a:r>
              <a:rPr lang="en-US" i="1" dirty="0" smtClean="0"/>
              <a:t>Extra Credit </a:t>
            </a:r>
            <a:r>
              <a:rPr lang="en-US" i="1" dirty="0"/>
              <a:t>370 #2, </a:t>
            </a:r>
            <a:r>
              <a:rPr lang="en-US" i="1" dirty="0" smtClean="0"/>
              <a:t>6 = +2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6.2 Use Proportions to Solve Geometry Problems</a:t>
            </a:r>
          </a:p>
        </p:txBody>
      </p:sp>
      <p:pic>
        <p:nvPicPr>
          <p:cNvPr id="3074" name="Picture 2" descr="C:\Documents and Settings\rwright\Local Settings\Temporary Internet Files\Content.IE5\50IFL6MW\MC90043698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84521"/>
            <a:ext cx="2514600" cy="1879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52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6.2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6.2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I put something on the overhead projector, the projected image is larger than what is on the screen.  The image is of a different size, but the same shape as what I write.  They are similar. </a:t>
            </a:r>
          </a:p>
        </p:txBody>
      </p:sp>
    </p:spTree>
    <p:extLst>
      <p:ext uri="{BB962C8B-B14F-4D97-AF65-F5344CB8AC3E}">
        <p14:creationId xmlns:p14="http://schemas.microsoft.com/office/powerpoint/2010/main" val="159048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428750"/>
            <a:ext cx="8007350" cy="337185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Similar figures</a:t>
            </a:r>
          </a:p>
          <a:p>
            <a:r>
              <a:rPr lang="en-US" dirty="0"/>
              <a:t>When two figures are the same shape but different sizes, they are similar.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Similar </a:t>
            </a:r>
            <a:r>
              <a:rPr lang="en-US" dirty="0" smtClean="0"/>
              <a:t>polygons (~)</a:t>
            </a:r>
            <a:endParaRPr lang="en-US" dirty="0"/>
          </a:p>
          <a:p>
            <a:r>
              <a:rPr lang="en-US" dirty="0"/>
              <a:t>Polygons are similar </a:t>
            </a:r>
            <a:r>
              <a:rPr lang="en-US" dirty="0" err="1"/>
              <a:t>iff</a:t>
            </a:r>
            <a:r>
              <a:rPr lang="en-US" dirty="0"/>
              <a:t> corresponding angles are congruent and corresponding sides are proportional.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6248400" y="2791239"/>
            <a:ext cx="2133600" cy="5715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343400" y="2791239"/>
            <a:ext cx="1600200" cy="42862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9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914400"/>
            <a:ext cx="8007350" cy="3943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Ratio of lengths of corresponding sides is the scale factor</a:t>
            </a:r>
            <a:r>
              <a:rPr lang="en-US" sz="2800" dirty="0" smtClean="0"/>
              <a:t>.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 marL="109728" indent="0">
              <a:lnSpc>
                <a:spcPct val="90000"/>
              </a:lnSpc>
              <a:buNone/>
            </a:pPr>
            <a:r>
              <a:rPr lang="en-US" sz="2800" b="1" dirty="0" smtClean="0"/>
              <a:t>ABCD ~ QRST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What is the scale factor of QRST to ABCD?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Find x.</a:t>
            </a:r>
            <a:endParaRPr lang="en-U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532" y="3086100"/>
            <a:ext cx="5344268" cy="151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524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28900"/>
            <a:ext cx="8458200" cy="1876568"/>
          </a:xfrm>
        </p:spPr>
        <p:txBody>
          <a:bodyPr/>
          <a:lstStyle/>
          <a:p>
            <a:r>
              <a:rPr lang="en-US" dirty="0" smtClean="0"/>
              <a:t>Congruent polygons have a scale factor of 1:1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/>
              <a:t>If two polygons are similar, then the ratio of their perimeters is equal to the ratios of their corresponding side lengths.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57200" y="1085850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Perimeters of Similar Polygons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053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b="1" dirty="0" smtClean="0"/>
              <a:t>ABCDE ~ FGHJK</a:t>
            </a:r>
          </a:p>
          <a:p>
            <a:r>
              <a:rPr lang="en-US" sz="2400" dirty="0" smtClean="0"/>
              <a:t>Find the scale factor of FGHJK to ABCDE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Find x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Find the perimeter of ABCDE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1885950"/>
            <a:ext cx="4857750" cy="163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65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l-GR" dirty="0" smtClean="0">
                    <a:latin typeface="Calibri"/>
                    <a:cs typeface="Calibri"/>
                  </a:rPr>
                  <a:t>Δ</a:t>
                </a:r>
                <a:r>
                  <a:rPr lang="en-US" dirty="0" smtClean="0">
                    <a:latin typeface="Calibri"/>
                    <a:cs typeface="Calibri"/>
                  </a:rPr>
                  <a:t>JKL ~ </a:t>
                </a:r>
                <a:r>
                  <a:rPr lang="el-GR" dirty="0" smtClean="0">
                    <a:latin typeface="Calibri"/>
                    <a:cs typeface="Calibri"/>
                  </a:rPr>
                  <a:t>Δ</a:t>
                </a:r>
                <a:r>
                  <a:rPr lang="en-US" dirty="0" smtClean="0">
                    <a:latin typeface="Calibri"/>
                    <a:cs typeface="Calibri"/>
                  </a:rPr>
                  <a:t>EFG. Find the length of the median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  <a:cs typeface="Calibri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  <a:cs typeface="Calibri"/>
                          </a:rPr>
                          <m:t>𝐾𝑀</m:t>
                        </m:r>
                      </m:e>
                    </m:bar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i="1" dirty="0"/>
                  <a:t>376 #2-24 even, 28, 32-48 </a:t>
                </a:r>
                <a:r>
                  <a:rPr lang="en-US" i="1" dirty="0" smtClean="0"/>
                  <a:t>even = 22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5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6.3 Use Similar Polygons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2" y="1657350"/>
            <a:ext cx="4810125" cy="110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42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6.3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6.3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 smtClean="0"/>
              <a:t>Larson Geometry</a:t>
            </a:r>
            <a:endParaRPr lang="en-US" i="1" dirty="0"/>
          </a:p>
          <a:p>
            <a:pPr lvl="1"/>
            <a:r>
              <a:rPr lang="en-US" i="1" dirty="0" smtClean="0"/>
              <a:t>By Larson</a:t>
            </a:r>
            <a:r>
              <a:rPr lang="en-US" i="1" dirty="0"/>
              <a:t>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  <a:endParaRPr lang="en-US" i="1" dirty="0" smtClean="0"/>
          </a:p>
          <a:p>
            <a:pPr lvl="1"/>
            <a:r>
              <a:rPr lang="en-US" i="1" dirty="0" smtClean="0"/>
              <a:t>2011 </a:t>
            </a:r>
            <a:r>
              <a:rPr lang="en-US" i="1" dirty="0"/>
              <a:t>Holt </a:t>
            </a:r>
            <a:r>
              <a:rPr lang="en-US" i="1" dirty="0" smtClean="0"/>
              <a:t>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8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Slides created by </a:t>
            </a:r>
          </a:p>
          <a:p>
            <a:r>
              <a:rPr lang="en-US" dirty="0" smtClean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989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6.4 Prove Triangles Similar by AA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</a:t>
            </a:r>
            <a:r>
              <a:rPr lang="en-US" dirty="0"/>
              <a:t>two triangles with two pairs of congruent angles.  Measure the corresponding sides.  Are they proportional?  Are the triangles similar?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2280" y="3975735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If two angles of one triangle are congruent to two angles of another triangle, then the triangles are similar.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280" y="3575685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AA Similarity</a:t>
            </a:r>
            <a:endParaRPr lang="en-US" sz="2800" dirty="0"/>
          </a:p>
        </p:txBody>
      </p:sp>
      <p:grpSp>
        <p:nvGrpSpPr>
          <p:cNvPr id="4" name="Group 3"/>
          <p:cNvGrpSpPr/>
          <p:nvPr/>
        </p:nvGrpSpPr>
        <p:grpSpPr>
          <a:xfrm>
            <a:off x="762002" y="2400300"/>
            <a:ext cx="6239933" cy="1178183"/>
            <a:chOff x="762000" y="3200400"/>
            <a:chExt cx="6239933" cy="1570910"/>
          </a:xfrm>
        </p:grpSpPr>
        <p:sp>
          <p:nvSpPr>
            <p:cNvPr id="2" name="Isosceles Triangle 1"/>
            <p:cNvSpPr/>
            <p:nvPr/>
          </p:nvSpPr>
          <p:spPr>
            <a:xfrm>
              <a:off x="762000" y="3200400"/>
              <a:ext cx="3048000" cy="1371600"/>
            </a:xfrm>
            <a:prstGeom prst="triangle">
              <a:avLst>
                <a:gd name="adj" fmla="val 32707"/>
              </a:avLst>
            </a:prstGeom>
            <a:noFill/>
            <a:ln cmpd="sng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4800600" y="3581400"/>
              <a:ext cx="2201333" cy="990600"/>
            </a:xfrm>
            <a:prstGeom prst="triangle">
              <a:avLst>
                <a:gd name="adj" fmla="val 32707"/>
              </a:avLst>
            </a:prstGeom>
            <a:noFill/>
            <a:ln cmpd="sng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914400" y="42788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55° 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53000" y="42788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55° 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71800" y="42788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34° 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72200" y="4278868"/>
              <a:ext cx="609600" cy="4924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34° 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0076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that the triangles are similar. Write a similarity statement.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6.4 Prove Triangles Similar by AA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43100"/>
            <a:ext cx="3962400" cy="1464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2" y="2857500"/>
            <a:ext cx="3590925" cy="1478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58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You </a:t>
            </a:r>
            <a:r>
              <a:rPr lang="en-US" sz="2800" dirty="0"/>
              <a:t>can use similar triangles to find things like the height of a tree by using shadows.  </a:t>
            </a:r>
            <a:r>
              <a:rPr lang="en-US" sz="2800" dirty="0"/>
              <a:t>You put a stick perpendicular to the ground.  Measure the stick and the shadow.  Then measure the shadow of the tree.  </a:t>
            </a:r>
            <a:r>
              <a:rPr lang="en-US" sz="2800" dirty="0"/>
              <a:t>The triangles formed by the stick and the shadow and the tree and its shadow are similar so the height of the tree can be found by ratios. </a:t>
            </a:r>
            <a:r>
              <a:rPr lang="en-US" sz="2800" smtClean="0"/>
              <a:t>S</a:t>
            </a:r>
            <a:r>
              <a:rPr lang="en-US" smtClean="0"/>
              <a:t>uppose </a:t>
            </a:r>
            <a:r>
              <a:rPr lang="en-US" dirty="0" smtClean="0"/>
              <a:t>we use a meter stick.  The stick’s shadow is 3 m.  The tree’s shadow is 150 m.  How high is the tree?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384 #4-22 even, 26-32 even, 41-46 all, </a:t>
            </a:r>
            <a:r>
              <a:rPr lang="en-US" i="1" dirty="0" smtClean="0"/>
              <a:t>48 = 21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6.4 Prove Triangles Similar by AA</a:t>
            </a:r>
          </a:p>
        </p:txBody>
      </p:sp>
    </p:spTree>
    <p:extLst>
      <p:ext uri="{BB962C8B-B14F-4D97-AF65-F5344CB8AC3E}">
        <p14:creationId xmlns:p14="http://schemas.microsoft.com/office/powerpoint/2010/main" val="74258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6.4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6.4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6.5 Prove Triangles Similar by SSS and SAS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2760" y="1543050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If the measures of the corresponding sides of two triangles are proportional, then the triangles are similar.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2760" y="1143000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SSS Similarity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92760" y="3543300"/>
            <a:ext cx="8229600" cy="1257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tx1"/>
                </a:solidFill>
              </a:rPr>
              <a:t>If the measures of two sides of a triangle are proportional to the measures of two corresponding sides of another triangle and the included angles are congruent, then the triangles are similar.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2760" y="3143250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SAS Similarity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6638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Which of the three triangles are similar?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shortest side of a </a:t>
            </a:r>
            <a:r>
              <a:rPr lang="en-US" dirty="0" smtClean="0">
                <a:latin typeface="Calibri"/>
                <a:cs typeface="Calibri"/>
              </a:rPr>
              <a:t>triangle similar to 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RST is 12 units long.  Find the other side lengths of the triangle.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6.5 Prove Triangles Similar by SSS and SAS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28750"/>
            <a:ext cx="4838700" cy="162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185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Explain how to show that the indicated triangles are similar.</a:t>
            </a:r>
          </a:p>
          <a:p>
            <a:r>
              <a:rPr lang="en-US" dirty="0" smtClean="0">
                <a:latin typeface="Calibri"/>
                <a:cs typeface="Calibri"/>
              </a:rPr>
              <a:t>ΔSRT ~ ΔPNQ</a:t>
            </a:r>
          </a:p>
          <a:p>
            <a:endParaRPr lang="en-US" dirty="0">
              <a:latin typeface="Calibri"/>
              <a:cs typeface="Calibri"/>
            </a:endParaRPr>
          </a:p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ΔXZW ~ ΔYZX</a:t>
            </a:r>
          </a:p>
          <a:p>
            <a:endParaRPr lang="en-US" dirty="0">
              <a:latin typeface="Calibri"/>
              <a:cs typeface="Calibri"/>
            </a:endParaRPr>
          </a:p>
          <a:p>
            <a:endParaRPr lang="en-US" dirty="0" smtClean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6.5 Prove Triangles Similar by SSS and SAS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2" y="1750219"/>
            <a:ext cx="5057775" cy="164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21870"/>
            <a:ext cx="3790950" cy="162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6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391 #4-24 even, 25, 26, 30, 32, 36, 38, 41-44 </a:t>
            </a:r>
            <a:r>
              <a:rPr lang="en-US" i="1" dirty="0" smtClean="0"/>
              <a:t>all = 21</a:t>
            </a:r>
          </a:p>
          <a:p>
            <a:r>
              <a:rPr lang="en-US" i="1" dirty="0" smtClean="0"/>
              <a:t>Extra Credit </a:t>
            </a:r>
            <a:r>
              <a:rPr lang="en-US" i="1" dirty="0"/>
              <a:t>395 #2, </a:t>
            </a:r>
            <a:r>
              <a:rPr lang="en-US" i="1" dirty="0" smtClean="0"/>
              <a:t>6 = +2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6.5 Prove Triangles Similar by SSS and SAS</a:t>
            </a:r>
          </a:p>
        </p:txBody>
      </p:sp>
    </p:spTree>
    <p:extLst>
      <p:ext uri="{BB962C8B-B14F-4D97-AF65-F5344CB8AC3E}">
        <p14:creationId xmlns:p14="http://schemas.microsoft.com/office/powerpoint/2010/main" val="21859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6.5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6.5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771900"/>
            <a:ext cx="8229600" cy="73356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And the converse is also true.  Proportional segments 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line parallel to the third side.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6.6 Use Proportionality Theorems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2760" y="1543050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</a:rPr>
              <a:t>If a line is parallel to a side of a triangle, then it separates the other two sides into proportional segments.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92760" y="1143000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/>
              <a:t>Triangle Proportionality </a:t>
            </a:r>
            <a:r>
              <a:rPr lang="en-US" sz="2800" dirty="0" smtClean="0"/>
              <a:t>Theorem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210" y="2228850"/>
            <a:ext cx="4248150" cy="144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92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buFont typeface="Wingdings" pitchFamily="2" charset="2"/>
                  <a:buNone/>
                </a:pPr>
                <a:r>
                  <a:rPr lang="en-US" dirty="0" smtClean="0"/>
                  <a:t>Ratio</a:t>
                </a:r>
              </a:p>
              <a:p>
                <a:r>
                  <a:rPr lang="en-US" dirty="0"/>
                  <a:t>Comparing one number to </a:t>
                </a:r>
                <a:r>
                  <a:rPr lang="en-US" dirty="0" smtClean="0"/>
                  <a:t>another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Written as 1:64 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64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My toy tractors are 1:64 scale.  </a:t>
                </a:r>
                <a:r>
                  <a:rPr lang="en-US" dirty="0" smtClean="0"/>
                  <a:t>That </a:t>
                </a:r>
                <a:r>
                  <a:rPr lang="en-US" dirty="0"/>
                  <a:t>means that one inch on the model is 64 inches on the real thing. </a:t>
                </a:r>
                <a:endParaRPr lang="en-US" dirty="0" smtClean="0"/>
              </a:p>
              <a:p>
                <a:r>
                  <a:rPr lang="en-US" dirty="0" smtClean="0"/>
                  <a:t>Simplify the ratio</a:t>
                </a:r>
              </a:p>
              <a:p>
                <a:pPr lvl="1"/>
                <a:r>
                  <a:rPr lang="en-US" dirty="0" smtClean="0"/>
                  <a:t>24 yards to 3 yards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6.1 Ratios, Proportions, and the Geometric Mean</a:t>
            </a:r>
            <a:endParaRPr lang="en-US" dirty="0"/>
          </a:p>
        </p:txBody>
      </p:sp>
      <p:pic>
        <p:nvPicPr>
          <p:cNvPr id="4" name="Picture 4" descr="tractor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1" r="23999" b="10001"/>
          <a:stretch>
            <a:fillRect/>
          </a:stretch>
        </p:blipFill>
        <p:spPr bwMode="auto">
          <a:xfrm>
            <a:off x="7437783" y="3204251"/>
            <a:ext cx="1676400" cy="1928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6.6 Use Proportionality Theorems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771" name="Rectangle 3"/>
              <p:cNvSpPr>
                <a:spLocks noGrp="1" noRot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sz="2800" dirty="0" smtClean="0"/>
                  <a:t>Example</a:t>
                </a:r>
                <a:r>
                  <a:rPr lang="en-US" sz="2800" dirty="0"/>
                  <a:t>:</a:t>
                </a:r>
              </a:p>
              <a:p>
                <a:pPr lvl="1"/>
                <a:r>
                  <a:rPr lang="en-US" sz="2400" dirty="0"/>
                  <a:t>In </a:t>
                </a:r>
                <a:r>
                  <a:rPr lang="el-GR" sz="2400" dirty="0" smtClean="0">
                    <a:latin typeface="Calibri"/>
                    <a:cs typeface="Calibri"/>
                  </a:rPr>
                  <a:t>Δ</a:t>
                </a:r>
                <a:r>
                  <a:rPr lang="en-US" sz="2400" dirty="0" smtClean="0"/>
                  <a:t>RSQ </a:t>
                </a:r>
                <a:r>
                  <a:rPr lang="en-US" sz="2400" dirty="0"/>
                  <a:t>with </a:t>
                </a:r>
                <a:r>
                  <a:rPr lang="en-US" sz="2400" dirty="0" smtClean="0"/>
                  <a:t>chord TU, QR </a:t>
                </a:r>
                <a:r>
                  <a:rPr lang="en-US" sz="2400" dirty="0"/>
                  <a:t>= 10, </a:t>
                </a:r>
                <a:r>
                  <a:rPr lang="en-US" sz="2400" dirty="0" smtClean="0"/>
                  <a:t>QT </a:t>
                </a:r>
                <a:r>
                  <a:rPr lang="en-US" sz="2400" dirty="0"/>
                  <a:t>= 2, </a:t>
                </a:r>
                <a:r>
                  <a:rPr lang="en-US" sz="2400" dirty="0" smtClean="0"/>
                  <a:t>UR </a:t>
                </a:r>
                <a:r>
                  <a:rPr lang="en-US" sz="2400" dirty="0"/>
                  <a:t>= 6, and </a:t>
                </a:r>
                <a:r>
                  <a:rPr lang="en-US" sz="2400" dirty="0" smtClean="0"/>
                  <a:t>SR </a:t>
                </a:r>
                <a:r>
                  <a:rPr lang="en-US" sz="2400" dirty="0"/>
                  <a:t>= 12.  Determine if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</a:rPr>
                          <m:t>𝑄𝑆</m:t>
                        </m:r>
                      </m:e>
                    </m:bar>
                    <m:r>
                      <a:rPr lang="en-US" sz="2400" i="1">
                        <a:latin typeface="Cambria Math"/>
                        <a:ea typeface="Cambria Math"/>
                      </a:rPr>
                      <m:t>∥</m:t>
                    </m:r>
                    <m:bar>
                      <m:barPr>
                        <m:pos m:val="top"/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bar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𝑇𝑈</m:t>
                        </m:r>
                      </m:e>
                    </m:ba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  <a:p>
                <a:pPr lvl="2"/>
                <a:endParaRPr lang="en-US" sz="2000" dirty="0"/>
              </a:p>
            </p:txBody>
          </p:sp>
        </mc:Choice>
        <mc:Fallback xmlns="">
          <p:sp>
            <p:nvSpPr>
              <p:cNvPr id="3277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t="-1348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2" y="2513227"/>
            <a:ext cx="4467225" cy="148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7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6.6 Use Proportionality Theorems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48005" y="2046501"/>
            <a:ext cx="5052721" cy="12110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Example</a:t>
            </a:r>
            <a:r>
              <a:rPr lang="en-US" sz="24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Using the information in the diagram, find the distance TV.</a:t>
            </a:r>
            <a:endParaRPr lang="en-US" sz="22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92760" y="1047730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If three or more parallel lines intersect two transversals, then they cut off the transversals proportionally.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6" y="2235771"/>
            <a:ext cx="3343275" cy="2907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94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6.6 Use Proportionality Theorems</a:t>
            </a: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2286000"/>
            <a:ext cx="8007350" cy="26289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Find x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i="1" dirty="0" smtClean="0"/>
          </a:p>
          <a:p>
            <a:pPr>
              <a:lnSpc>
                <a:spcPct val="90000"/>
              </a:lnSpc>
            </a:pPr>
            <a:r>
              <a:rPr lang="en-US" i="1" dirty="0" smtClean="0"/>
              <a:t>400 </a:t>
            </a:r>
            <a:r>
              <a:rPr lang="en-US" i="1" dirty="0"/>
              <a:t>#2-18 even, 22, 24, </a:t>
            </a:r>
            <a:r>
              <a:rPr lang="en-US" i="1" dirty="0" smtClean="0"/>
              <a:t>28, 30-36 even = 16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grpSp>
        <p:nvGrpSpPr>
          <p:cNvPr id="45069" name="Group 13"/>
          <p:cNvGrpSpPr>
            <a:grpSpLocks/>
          </p:cNvGrpSpPr>
          <p:nvPr/>
        </p:nvGrpSpPr>
        <p:grpSpPr bwMode="auto">
          <a:xfrm>
            <a:off x="3200400" y="2228849"/>
            <a:ext cx="3276600" cy="1626394"/>
            <a:chOff x="2016" y="2496"/>
            <a:chExt cx="2064" cy="1366"/>
          </a:xfrm>
        </p:grpSpPr>
        <p:sp>
          <p:nvSpPr>
            <p:cNvPr id="45060" name="AutoShape 4"/>
            <p:cNvSpPr>
              <a:spLocks noChangeArrowheads="1"/>
            </p:cNvSpPr>
            <p:nvPr/>
          </p:nvSpPr>
          <p:spPr bwMode="auto">
            <a:xfrm flipV="1">
              <a:off x="2352" y="2736"/>
              <a:ext cx="1536" cy="1056"/>
            </a:xfrm>
            <a:prstGeom prst="rtTriangle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1" name="Text Box 5"/>
            <p:cNvSpPr txBox="1">
              <a:spLocks noChangeArrowheads="1"/>
            </p:cNvSpPr>
            <p:nvPr/>
          </p:nvSpPr>
          <p:spPr bwMode="auto">
            <a:xfrm>
              <a:off x="2016" y="3072"/>
              <a:ext cx="4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10</a:t>
              </a:r>
            </a:p>
          </p:txBody>
        </p:sp>
        <p:sp>
          <p:nvSpPr>
            <p:cNvPr id="45062" name="Text Box 6"/>
            <p:cNvSpPr txBox="1">
              <a:spLocks noChangeArrowheads="1"/>
            </p:cNvSpPr>
            <p:nvPr/>
          </p:nvSpPr>
          <p:spPr bwMode="auto">
            <a:xfrm>
              <a:off x="2592" y="3552"/>
              <a:ext cx="4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x</a:t>
              </a:r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2832" y="2496"/>
              <a:ext cx="4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12</a:t>
              </a:r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3312" y="3552"/>
              <a:ext cx="480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18</a:t>
              </a:r>
            </a:p>
          </p:txBody>
        </p:sp>
        <p:sp>
          <p:nvSpPr>
            <p:cNvPr id="45065" name="AutoShape 9"/>
            <p:cNvSpPr>
              <a:spLocks/>
            </p:cNvSpPr>
            <p:nvPr/>
          </p:nvSpPr>
          <p:spPr bwMode="auto">
            <a:xfrm rot="3615819">
              <a:off x="3072" y="2640"/>
              <a:ext cx="336" cy="168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Line 10"/>
            <p:cNvSpPr>
              <a:spLocks noChangeShapeType="1"/>
            </p:cNvSpPr>
            <p:nvPr/>
          </p:nvSpPr>
          <p:spPr bwMode="auto">
            <a:xfrm>
              <a:off x="2352" y="2736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7" name="Freeform 11"/>
            <p:cNvSpPr>
              <a:spLocks/>
            </p:cNvSpPr>
            <p:nvPr/>
          </p:nvSpPr>
          <p:spPr bwMode="auto">
            <a:xfrm>
              <a:off x="2365" y="2900"/>
              <a:ext cx="122" cy="49"/>
            </a:xfrm>
            <a:custGeom>
              <a:avLst/>
              <a:gdLst>
                <a:gd name="T0" fmla="*/ 0 w 122"/>
                <a:gd name="T1" fmla="*/ 41 h 49"/>
                <a:gd name="T2" fmla="*/ 122 w 122"/>
                <a:gd name="T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2" h="49">
                  <a:moveTo>
                    <a:pt x="0" y="41"/>
                  </a:moveTo>
                  <a:cubicBezTo>
                    <a:pt x="94" y="33"/>
                    <a:pt x="73" y="49"/>
                    <a:pt x="122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Freeform 12"/>
            <p:cNvSpPr>
              <a:spLocks/>
            </p:cNvSpPr>
            <p:nvPr/>
          </p:nvSpPr>
          <p:spPr bwMode="auto">
            <a:xfrm>
              <a:off x="2534" y="2744"/>
              <a:ext cx="89" cy="197"/>
            </a:xfrm>
            <a:custGeom>
              <a:avLst/>
              <a:gdLst>
                <a:gd name="T0" fmla="*/ 0 w 89"/>
                <a:gd name="T1" fmla="*/ 197 h 197"/>
                <a:gd name="T2" fmla="*/ 61 w 89"/>
                <a:gd name="T3" fmla="*/ 150 h 197"/>
                <a:gd name="T4" fmla="*/ 55 w 89"/>
                <a:gd name="T5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197">
                  <a:moveTo>
                    <a:pt x="0" y="197"/>
                  </a:moveTo>
                  <a:cubicBezTo>
                    <a:pt x="24" y="189"/>
                    <a:pt x="61" y="150"/>
                    <a:pt x="61" y="150"/>
                  </a:cubicBezTo>
                  <a:cubicBezTo>
                    <a:pt x="77" y="103"/>
                    <a:pt x="89" y="40"/>
                    <a:pt x="55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457200" y="1085850"/>
            <a:ext cx="8229600" cy="971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An angle bisector in a triangle separates the opposite side into segments that have the same ratio as the other two sides.</a:t>
            </a:r>
          </a:p>
        </p:txBody>
      </p:sp>
    </p:spTree>
    <p:extLst>
      <p:ext uri="{BB962C8B-B14F-4D97-AF65-F5344CB8AC3E}">
        <p14:creationId xmlns:p14="http://schemas.microsoft.com/office/powerpoint/2010/main" val="159997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uiExpand="1" build="p"/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6.6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6.6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429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Dilation</a:t>
            </a:r>
          </a:p>
          <a:p>
            <a:pPr lvl="1"/>
            <a:r>
              <a:rPr lang="en-US" dirty="0" smtClean="0"/>
              <a:t>Transformation that stretches or shrinks a figure to create a similar figure.</a:t>
            </a:r>
          </a:p>
          <a:p>
            <a:endParaRPr lang="en-US" dirty="0"/>
          </a:p>
          <a:p>
            <a:r>
              <a:rPr lang="en-US" dirty="0" smtClean="0"/>
              <a:t>The figure is enlarged or reduced with respect to a point called the center of dilation</a:t>
            </a:r>
          </a:p>
          <a:p>
            <a:endParaRPr lang="en-US" dirty="0"/>
          </a:p>
          <a:p>
            <a:r>
              <a:rPr lang="en-US" dirty="0" smtClean="0"/>
              <a:t>The scale factor of a dilation is the ratio of a side of the image to the corresponding side of the original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6.7 Perform Similarity Transformations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0"/>
            <a:ext cx="2600325" cy="1691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635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Coordinate Notation for a Dilation with respect to the origin</a:t>
            </a:r>
          </a:p>
          <a:p>
            <a:pPr lvl="1"/>
            <a:r>
              <a:rPr lang="en-US" dirty="0" smtClean="0"/>
              <a:t>(x, y) </a:t>
            </a:r>
            <a:r>
              <a:rPr lang="en-US" dirty="0" smtClean="0">
                <a:sym typeface="Wingdings" pitchFamily="2" charset="2"/>
              </a:rPr>
              <a:t> (</a:t>
            </a:r>
            <a:r>
              <a:rPr lang="en-US" dirty="0" err="1" smtClean="0">
                <a:sym typeface="Wingdings" pitchFamily="2" charset="2"/>
              </a:rPr>
              <a:t>kx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ky</a:t>
            </a:r>
            <a:r>
              <a:rPr lang="en-US" dirty="0" smtClean="0">
                <a:sym typeface="Wingdings" pitchFamily="2" charset="2"/>
              </a:rPr>
              <a:t>) where k is the scale factor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0 &lt; k &lt; 1, reduction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k &gt; 1, enlargement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6.7 Perform Similarity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106980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coordinates of L, M, and N so that 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LMN is a dilation of </a:t>
            </a:r>
            <a:r>
              <a:rPr lang="el-GR" dirty="0" smtClean="0">
                <a:latin typeface="Calibri"/>
                <a:cs typeface="Calibri"/>
              </a:rPr>
              <a:t>Δ</a:t>
            </a:r>
            <a:r>
              <a:rPr lang="en-US" dirty="0" smtClean="0">
                <a:latin typeface="Calibri"/>
                <a:cs typeface="Calibri"/>
              </a:rPr>
              <a:t>PQR with a scale factor of k.  Write the coordinate notation for the dilation.</a:t>
            </a:r>
          </a:p>
          <a:p>
            <a:r>
              <a:rPr lang="en-US" dirty="0" smtClean="0">
                <a:latin typeface="Calibri"/>
                <a:cs typeface="Calibri"/>
              </a:rPr>
              <a:t>P(-2, -1), Q(-1, 0), R(0, -1); k = 4</a:t>
            </a:r>
          </a:p>
          <a:p>
            <a:endParaRPr lang="en-US" dirty="0">
              <a:latin typeface="Calibri"/>
              <a:cs typeface="Calibri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6.7 Perform Similarity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7529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Suppose a figure containing the origin is dilated.  Explain why the corresponding point in the image of the figure is also the origin.</a:t>
            </a:r>
          </a:p>
          <a:p>
            <a:endParaRPr lang="en-US" dirty="0"/>
          </a:p>
          <a:p>
            <a:r>
              <a:rPr lang="en-US" dirty="0" smtClean="0"/>
              <a:t>Origin is (0, 0).  k(0) = 0.  so (k0, k0) = (0,0)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/>
              <a:t>412 #2-22 even, 30, 36, 38, 40-43 </a:t>
            </a:r>
            <a:r>
              <a:rPr lang="en-US" i="1" dirty="0" smtClean="0"/>
              <a:t>all = 18</a:t>
            </a:r>
          </a:p>
          <a:p>
            <a:r>
              <a:rPr lang="en-US" i="1" dirty="0" smtClean="0"/>
              <a:t>Extra Credit </a:t>
            </a:r>
            <a:r>
              <a:rPr lang="en-US" i="1" dirty="0"/>
              <a:t>415 #</a:t>
            </a:r>
            <a:r>
              <a:rPr lang="en-US" i="1" dirty="0" smtClean="0"/>
              <a:t>2,4 = +2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6.7 Perform Similarity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3055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6.7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6.7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422 #</a:t>
            </a:r>
            <a:r>
              <a:rPr lang="en-US" i="1" dirty="0" smtClean="0"/>
              <a:t>1-16 = 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6.Review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14313"/>
            <a:ext cx="47244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84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6.1 Ratios, Proportions, and the Geometric Mean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A triangle’s angle measures are in the extended ratio of 1 : 3 : 5.  Find the measures of the angles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9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109728" indent="0">
                  <a:lnSpc>
                    <a:spcPct val="80000"/>
                  </a:lnSpc>
                  <a:buNone/>
                </a:pPr>
                <a:r>
                  <a:rPr lang="en-US" sz="2800" dirty="0" smtClean="0"/>
                  <a:t>Proportion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800" dirty="0"/>
                  <a:t>Two ratios that are equal are a proportion.</a:t>
                </a:r>
              </a:p>
              <a:p>
                <a:pPr>
                  <a:lnSpc>
                    <a:spcPct val="8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64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128</m:t>
                        </m:r>
                      </m:den>
                    </m:f>
                  </m:oMath>
                </a14:m>
                <a:r>
                  <a:rPr lang="en-US" sz="2800" dirty="0"/>
                  <a:t> is a proportion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800" dirty="0"/>
                  <a:t>The cross products of a proportion are equal.</a:t>
                </a:r>
              </a:p>
              <a:p>
                <a:pPr>
                  <a:lnSpc>
                    <a:spcPct val="80000"/>
                  </a:lnSpc>
                </a:pPr>
                <a:r>
                  <a:rPr lang="en-US" sz="2800" dirty="0"/>
                  <a:t>The height of my toy tractor is 1.5 inches, what is the height of the real </a:t>
                </a:r>
                <a:r>
                  <a:rPr lang="en-US" sz="2800" dirty="0" smtClean="0"/>
                  <a:t>tractor?</a:t>
                </a:r>
                <a:endParaRPr lang="en-US" sz="2800" dirty="0"/>
              </a:p>
              <a:p>
                <a:pPr lvl="1">
                  <a:lnSpc>
                    <a:spcPct val="80000"/>
                  </a:lnSpc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1.5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sz="2400" dirty="0"/>
                  <a:t>1x = 64(1.5) </a:t>
                </a:r>
                <a:r>
                  <a:rPr lang="en-US" sz="2400" dirty="0">
                    <a:sym typeface="Wingdings" pitchFamily="2" charset="2"/>
                  </a:rPr>
                  <a:t></a:t>
                </a:r>
                <a:r>
                  <a:rPr lang="en-US" sz="2400" dirty="0"/>
                  <a:t> x = </a:t>
                </a:r>
                <a:r>
                  <a:rPr lang="en-US" sz="2400" dirty="0" smtClean="0"/>
                  <a:t>96</a:t>
                </a:r>
                <a:endParaRPr lang="en-US" sz="2400" dirty="0"/>
              </a:p>
              <a:p>
                <a:pPr lvl="1">
                  <a:lnSpc>
                    <a:spcPct val="80000"/>
                  </a:lnSpc>
                </a:pPr>
                <a:r>
                  <a:rPr lang="en-US" sz="2400" dirty="0"/>
                  <a:t>The real tractor is 96 inches tall (8 feet)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6.1 Ratios, Proportions, and the Geometric Mean</a:t>
            </a:r>
          </a:p>
        </p:txBody>
      </p:sp>
    </p:spTree>
    <p:extLst>
      <p:ext uri="{BB962C8B-B14F-4D97-AF65-F5344CB8AC3E}">
        <p14:creationId xmlns:p14="http://schemas.microsoft.com/office/powerpoint/2010/main" val="185801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value of x.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12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6.1 Ratios, Proportions, and the Geometric Mean</a:t>
            </a:r>
          </a:p>
        </p:txBody>
      </p:sp>
    </p:spTree>
    <p:extLst>
      <p:ext uri="{BB962C8B-B14F-4D97-AF65-F5344CB8AC3E}">
        <p14:creationId xmlns:p14="http://schemas.microsoft.com/office/powerpoint/2010/main" val="180187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28900"/>
            <a:ext cx="8229600" cy="187656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/>
              <a:t>Find the geometric mean of 18 and 54.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i="1" dirty="0"/>
              <a:t>360 #4-44 even, 50, 52, 60, 72-80 </a:t>
            </a:r>
            <a:r>
              <a:rPr lang="en-US" i="1" dirty="0" smtClean="0"/>
              <a:t>even = 29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6.1 Ratios, Proportions, and the Geometric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57200" y="1474470"/>
                <a:ext cx="8229600" cy="97155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en-US" sz="2000" dirty="0" smtClean="0"/>
                  <a:t>The geometric mean of two positive numbers a and b is the positive number x that satisfies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000" dirty="0" smtClean="0"/>
                  <a:t>.  So,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/>
                          </a:rPr>
                          <m:t>𝑎𝑏</m:t>
                        </m:r>
                      </m:e>
                    </m:ra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38300"/>
                <a:ext cx="8229600" cy="10795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57200" y="1085850"/>
            <a:ext cx="8229600" cy="4000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Geometric Mean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515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 action="ppaction://hlinkpres?slideindex=1&amp;slidetitle="/>
              </a:rPr>
              <a:t>6.1 Answers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4" action="ppaction://hlinkpres?slideindex=1&amp;slidetitle="/>
              </a:rPr>
              <a:t>6.1 Quiz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 and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1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Properties of Proportions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Cross products are equal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2⋅6=3⋅4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Reciprocals are equal</a:t>
                </a:r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Can interchange numbers along a diagonal</a:t>
                </a:r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Can add the denominator to the numerator</a:t>
                </a:r>
              </a:p>
              <a:p>
                <a:pPr lvl="2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4+6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6.2 Use Proportions to Solve Geometry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24235</TotalTime>
  <Words>1563</Words>
  <Application>Microsoft Office PowerPoint</Application>
  <PresentationFormat>On-screen Show (16:9)</PresentationFormat>
  <Paragraphs>333</Paragraphs>
  <Slides>39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Calibri</vt:lpstr>
      <vt:lpstr>Cambria Math</vt:lpstr>
      <vt:lpstr>Comic Sans MS</vt:lpstr>
      <vt:lpstr>Lucida Sans Unicode</vt:lpstr>
      <vt:lpstr>Symbol</vt:lpstr>
      <vt:lpstr>Verdana</vt:lpstr>
      <vt:lpstr>Wingdings</vt:lpstr>
      <vt:lpstr>Wingdings 2</vt:lpstr>
      <vt:lpstr>Wingdings 3</vt:lpstr>
      <vt:lpstr>Concourse</vt:lpstr>
      <vt:lpstr>Similarity</vt:lpstr>
      <vt:lpstr>PowerPoint Presentation</vt:lpstr>
      <vt:lpstr>6.1 Ratios, Proportions, and the Geometric Mean</vt:lpstr>
      <vt:lpstr>6.1 Ratios, Proportions, and the Geometric Mean</vt:lpstr>
      <vt:lpstr>6.1 Ratios, Proportions, and the Geometric Mean</vt:lpstr>
      <vt:lpstr>6.1 Ratios, Proportions, and the Geometric Mean</vt:lpstr>
      <vt:lpstr>6.1 Ratios, Proportions, and the Geometric Mean</vt:lpstr>
      <vt:lpstr>Answers and Quiz</vt:lpstr>
      <vt:lpstr>6.2 Use Proportions to Solve Geometry Problems</vt:lpstr>
      <vt:lpstr>6.2 Use Proportions to Solve Geometry Problems</vt:lpstr>
      <vt:lpstr>6.2 Use Proportions to Solve Geometry Problems</vt:lpstr>
      <vt:lpstr>Answers and Quiz</vt:lpstr>
      <vt:lpstr>6.3 Use Similar Polygons</vt:lpstr>
      <vt:lpstr>6.3 Use Similar Polygons</vt:lpstr>
      <vt:lpstr>6.3 Use Similar Polygons</vt:lpstr>
      <vt:lpstr>6.3 Use Similar Polygons</vt:lpstr>
      <vt:lpstr>6.3 Use Similar Polygons</vt:lpstr>
      <vt:lpstr>6.3 Use Similar Polygons</vt:lpstr>
      <vt:lpstr>Answers and Quiz</vt:lpstr>
      <vt:lpstr>6.4 Prove Triangles Similar by AA</vt:lpstr>
      <vt:lpstr>6.4 Prove Triangles Similar by AA</vt:lpstr>
      <vt:lpstr>6.4 Prove Triangles Similar by AA</vt:lpstr>
      <vt:lpstr>Answers and Quiz</vt:lpstr>
      <vt:lpstr>6.5 Prove Triangles Similar by SSS and SAS</vt:lpstr>
      <vt:lpstr>6.5 Prove Triangles Similar by SSS and SAS</vt:lpstr>
      <vt:lpstr>6.5 Prove Triangles Similar by SSS and SAS</vt:lpstr>
      <vt:lpstr>6.5 Prove Triangles Similar by SSS and SAS</vt:lpstr>
      <vt:lpstr>Answers and Quiz</vt:lpstr>
      <vt:lpstr>6.6 Use Proportionality Theorems</vt:lpstr>
      <vt:lpstr>6.6 Use Proportionality Theorems</vt:lpstr>
      <vt:lpstr>6.6 Use Proportionality Theorems</vt:lpstr>
      <vt:lpstr>6.6 Use Proportionality Theorems</vt:lpstr>
      <vt:lpstr>Answers and Quiz</vt:lpstr>
      <vt:lpstr>6.7 Perform Similarity Transformations</vt:lpstr>
      <vt:lpstr>6.7 Perform Similarity Transformations</vt:lpstr>
      <vt:lpstr>6.7 Perform Similarity Transformations</vt:lpstr>
      <vt:lpstr>6.7 Perform Similarity Transformations</vt:lpstr>
      <vt:lpstr>Answers and Quiz</vt:lpstr>
      <vt:lpstr>6.Review</vt:lpstr>
    </vt:vector>
  </TitlesOfParts>
  <Company>Andrews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Similarity</dc:title>
  <dc:creator>Richard  Wright</dc:creator>
  <cp:lastModifiedBy>Richard Wright</cp:lastModifiedBy>
  <cp:revision>59</cp:revision>
  <dcterms:created xsi:type="dcterms:W3CDTF">2010-12-01T19:05:24Z</dcterms:created>
  <dcterms:modified xsi:type="dcterms:W3CDTF">2016-12-01T19:10:29Z</dcterms:modified>
</cp:coreProperties>
</file>